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66" r:id="rId5"/>
    <p:sldId id="262" r:id="rId6"/>
    <p:sldId id="264" r:id="rId7"/>
    <p:sldId id="259" r:id="rId8"/>
    <p:sldId id="263" r:id="rId9"/>
    <p:sldId id="260" r:id="rId10"/>
    <p:sldId id="261" r:id="rId11"/>
    <p:sldId id="265" r:id="rId12"/>
  </p:sldIdLst>
  <p:sldSz cx="14630400" cy="8229600"/>
  <p:notesSz cx="8229600" cy="14630400"/>
  <p:embeddedFontLst>
    <p:embeddedFont>
      <p:font typeface="Geist" panose="02020500000000000000" charset="0"/>
      <p:regular r:id="rId1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6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7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92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398929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60329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937872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15883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62415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13377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116284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94069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711382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772017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63414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7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6.svg"/><Relationship Id="rId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710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QIS 授權管理系統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148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永輝 QIS 報價資訊系統的完整授權管理機制與實務操作指南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7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908" y="409694"/>
            <a:ext cx="3724394" cy="465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授權管理最佳實務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595908" y="1098590"/>
            <a:ext cx="7952184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為確保專案保密性與授權管理效率，建議遵循以下最佳實務原則。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595908" y="1504355"/>
            <a:ext cx="7952184" cy="1469231"/>
          </a:xfrm>
          <a:prstGeom prst="roundRect">
            <a:avLst>
              <a:gd name="adj" fmla="val 9126"/>
            </a:avLst>
          </a:prstGeom>
          <a:solidFill>
            <a:srgbClr val="D1EFE4"/>
          </a:solidFill>
          <a:ln w="7620">
            <a:solidFill>
              <a:srgbClr val="006747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752475" y="1660922"/>
            <a:ext cx="446842" cy="446842"/>
          </a:xfrm>
          <a:prstGeom prst="roundRect">
            <a:avLst>
              <a:gd name="adj" fmla="val 20461563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348" y="1783794"/>
            <a:ext cx="201097" cy="20109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2475" y="2256711"/>
            <a:ext cx="1862138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最小權限原則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752475" y="2578775"/>
            <a:ext cx="76390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僅授權必要的專案負責同事，定期檢視授權清單並移除不再需要的使用者</a:t>
            </a:r>
            <a:endParaRPr lang="en-US" sz="1150" dirty="0"/>
          </a:p>
        </p:txBody>
      </p:sp>
      <p:sp>
        <p:nvSpPr>
          <p:cNvPr id="10" name="Shape 6"/>
          <p:cNvSpPr/>
          <p:nvPr/>
        </p:nvSpPr>
        <p:spPr>
          <a:xfrm>
            <a:off x="595908" y="3122533"/>
            <a:ext cx="7952184" cy="1469231"/>
          </a:xfrm>
          <a:prstGeom prst="roundRect">
            <a:avLst>
              <a:gd name="adj" fmla="val 9126"/>
            </a:avLst>
          </a:prstGeom>
          <a:solidFill>
            <a:srgbClr val="D1EFE4"/>
          </a:solidFill>
          <a:ln w="7620">
            <a:solidFill>
              <a:srgbClr val="335E2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7"/>
          <p:cNvSpPr/>
          <p:nvPr/>
        </p:nvSpPr>
        <p:spPr>
          <a:xfrm>
            <a:off x="752475" y="3279100"/>
            <a:ext cx="446842" cy="446842"/>
          </a:xfrm>
          <a:prstGeom prst="roundRect">
            <a:avLst>
              <a:gd name="adj" fmla="val 20461563"/>
            </a:avLst>
          </a:prstGeom>
          <a:solidFill>
            <a:srgbClr val="335E2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348" y="3401973"/>
            <a:ext cx="201097" cy="20109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2475" y="3874889"/>
            <a:ext cx="1862138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複製專案檢查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752475" y="4196953"/>
            <a:ext cx="76390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從其他專案複製時，務必檢查並清理前專案的授權使用者清單</a:t>
            </a:r>
            <a:endParaRPr lang="en-US" sz="1150" dirty="0"/>
          </a:p>
        </p:txBody>
      </p:sp>
      <p:sp>
        <p:nvSpPr>
          <p:cNvPr id="15" name="Shape 10"/>
          <p:cNvSpPr/>
          <p:nvPr/>
        </p:nvSpPr>
        <p:spPr>
          <a:xfrm>
            <a:off x="595908" y="4740712"/>
            <a:ext cx="7952184" cy="1469231"/>
          </a:xfrm>
          <a:prstGeom prst="roundRect">
            <a:avLst>
              <a:gd name="adj" fmla="val 9126"/>
            </a:avLst>
          </a:prstGeom>
          <a:solidFill>
            <a:srgbClr val="D1EFE4"/>
          </a:solidFill>
          <a:ln w="7620">
            <a:solidFill>
              <a:srgbClr val="8CAB18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Shape 11"/>
          <p:cNvSpPr/>
          <p:nvPr/>
        </p:nvSpPr>
        <p:spPr>
          <a:xfrm>
            <a:off x="752475" y="4897279"/>
            <a:ext cx="446842" cy="446842"/>
          </a:xfrm>
          <a:prstGeom prst="roundRect">
            <a:avLst>
              <a:gd name="adj" fmla="val 20461563"/>
            </a:avLst>
          </a:prstGeom>
          <a:solidFill>
            <a:srgbClr val="8CAB18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5348" y="5020151"/>
            <a:ext cx="201097" cy="20109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2475" y="5493068"/>
            <a:ext cx="1862138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即時通知機制</a:t>
            </a:r>
            <a:endParaRPr lang="en-US" sz="1450" dirty="0"/>
          </a:p>
        </p:txBody>
      </p:sp>
      <p:sp>
        <p:nvSpPr>
          <p:cNvPr id="19" name="Text 13"/>
          <p:cNvSpPr/>
          <p:nvPr/>
        </p:nvSpPr>
        <p:spPr>
          <a:xfrm>
            <a:off x="752475" y="5815132"/>
            <a:ext cx="76390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善用系統自動通知功能，確保專案建立者掌握授權狀況</a:t>
            </a:r>
            <a:endParaRPr lang="en-US" sz="1150" dirty="0"/>
          </a:p>
        </p:txBody>
      </p:sp>
      <p:sp>
        <p:nvSpPr>
          <p:cNvPr id="20" name="Shape 14"/>
          <p:cNvSpPr/>
          <p:nvPr/>
        </p:nvSpPr>
        <p:spPr>
          <a:xfrm>
            <a:off x="595908" y="6358890"/>
            <a:ext cx="7952184" cy="1469231"/>
          </a:xfrm>
          <a:prstGeom prst="roundRect">
            <a:avLst>
              <a:gd name="adj" fmla="val 9126"/>
            </a:avLst>
          </a:prstGeom>
          <a:solidFill>
            <a:srgbClr val="D1EFE4"/>
          </a:solidFill>
          <a:ln w="7620">
            <a:solidFill>
              <a:srgbClr val="006747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" name="Shape 15"/>
          <p:cNvSpPr/>
          <p:nvPr/>
        </p:nvSpPr>
        <p:spPr>
          <a:xfrm>
            <a:off x="752475" y="6515457"/>
            <a:ext cx="446842" cy="446842"/>
          </a:xfrm>
          <a:prstGeom prst="roundRect">
            <a:avLst>
              <a:gd name="adj" fmla="val 20461563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5348" y="6638330"/>
            <a:ext cx="201097" cy="201097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2475" y="7111246"/>
            <a:ext cx="1862138" cy="232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定期稽核</a:t>
            </a:r>
            <a:endParaRPr lang="en-US" sz="1450" dirty="0"/>
          </a:p>
        </p:txBody>
      </p:sp>
      <p:sp>
        <p:nvSpPr>
          <p:cNvPr id="24" name="Text 17"/>
          <p:cNvSpPr/>
          <p:nvPr/>
        </p:nvSpPr>
        <p:spPr>
          <a:xfrm>
            <a:off x="752475" y="7433310"/>
            <a:ext cx="76390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定期檢視 user_Project 連接表記錄，確保授權管理符合保密政策要求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3477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授權管理核心價值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95251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永輝始終承諾對客戶嚴格遵守保密政策，限制相關同事閱讀專案內容。我們的授權管理機制確保只有負責的永輝同事才能存取特定專案，這是維護客戶信任的基石。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910013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12000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793790" y="4812983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累積專案數量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5242203"/>
            <a:ext cx="23533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截至 2025年12月22日，QIS 系統已累積約 12,000 個專案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3395186" y="3910013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10+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3395186" y="4812983"/>
            <a:ext cx="2353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系統運作年限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3395186" y="5242203"/>
            <a:ext cx="23535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超過十年的穩定運作與持續優化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5996702" y="3910013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100%</a:t>
            </a:r>
            <a:endParaRPr lang="en-US" sz="5150" dirty="0"/>
          </a:p>
        </p:txBody>
      </p:sp>
      <p:sp>
        <p:nvSpPr>
          <p:cNvPr id="12" name="Text 9"/>
          <p:cNvSpPr/>
          <p:nvPr/>
        </p:nvSpPr>
        <p:spPr>
          <a:xfrm>
            <a:off x="5996702" y="4812983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保密承諾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5996702" y="5242203"/>
            <a:ext cx="23533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對每位客戶的絕對保密承諾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1643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6747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授權架構設計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1934170"/>
            <a:ext cx="3679031" cy="2269927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999768" y="214014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2303740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29338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Users 表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9768" y="3363039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儲存所有使用者資訊與權限設定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671179" y="1934170"/>
            <a:ext cx="3679031" cy="2269927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877157" y="214014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0868" y="2303740"/>
            <a:ext cx="267891" cy="2678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77157" y="2933819"/>
            <a:ext cx="26277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Users-Projects 連接表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877157" y="3363039"/>
            <a:ext cx="3267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Junction Table 連接使用者與專案的授權關係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793790" y="4402455"/>
            <a:ext cx="7556421" cy="1952387"/>
          </a:xfrm>
          <a:prstGeom prst="roundRect">
            <a:avLst>
              <a:gd name="adj" fmla="val 914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999768" y="460843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3479" y="4772025"/>
            <a:ext cx="267891" cy="26789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99768" y="54021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Projects 表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99768" y="5831324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包含12,000個專案的完整資訊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93790" y="657808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透過 Junction Table 設計,系統可以立即顯示任何項目的所有授權用戶,以及任何用戶已授權和未授權的項目,確保保密性與存取效率。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1049"/>
            <a:ext cx="56376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KA4 我的授權報價單分享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4878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透過此功能，使用者可以全面管理已授權專案，並與其他同事分享專案存取權限。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089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5403890"/>
            <a:ext cx="4215289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793790" y="5548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查看統計資訊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5978009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系統顯示完整統計數據，例如：All Cities =&gt; Total: 11919 || Authorized: 69 || Unauthorized: 11850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5207437" y="5089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5403890"/>
            <a:ext cx="4215408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5207437" y="5548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選擇分享專案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207437" y="5978009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從已授權專案清單中選擇欲分享的專案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621203" y="5089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9621203" y="5403890"/>
            <a:ext cx="4215289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Text 12"/>
          <p:cNvSpPr/>
          <p:nvPr/>
        </p:nvSpPr>
        <p:spPr>
          <a:xfrm>
            <a:off x="9621203" y="5548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執行分享操作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621203" y="597800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點擊「Add Selected Quotations」，系統自動記錄於 user_Project 連接表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3401" y="373618"/>
            <a:ext cx="3396496" cy="424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個別專案授權管理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43401" y="1137761"/>
            <a:ext cx="1698188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授權檢視與維護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43401" y="1485781"/>
            <a:ext cx="6606064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在 KO-D報價單 &gt;&gt; Authorization 功能中，專案負責人可以全面管理個別專案的授權使用者清單。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43401" y="1838920"/>
            <a:ext cx="1698188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移除授權使用者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43401" y="2186940"/>
            <a:ext cx="6606064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若不希望特定人員查看專案，可直接點擊「Delete」移除授權。特別注意：從類似專案複製時，前專案的所有授權使用者會一併複製，可能需要刪除不相關的同事。</a:t>
            </a:r>
            <a:endParaRPr lang="en-US" sz="10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555" y="1154668"/>
            <a:ext cx="6606064" cy="6606064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43401" y="8066246"/>
            <a:ext cx="4423886" cy="407551"/>
          </a:xfrm>
          <a:prstGeom prst="roundRect">
            <a:avLst>
              <a:gd name="adj" fmla="val 48003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Text 6"/>
          <p:cNvSpPr/>
          <p:nvPr/>
        </p:nvSpPr>
        <p:spPr>
          <a:xfrm>
            <a:off x="2653427" y="8142684"/>
            <a:ext cx="203716" cy="254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79252" y="8609648"/>
            <a:ext cx="1698188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批次新增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79252" y="8903256"/>
            <a:ext cx="415218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勾選多位同事，點擊「Batch Add Selected」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103138" y="8066246"/>
            <a:ext cx="4424005" cy="407551"/>
          </a:xfrm>
          <a:prstGeom prst="roundRect">
            <a:avLst>
              <a:gd name="adj" fmla="val 48003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Text 10"/>
          <p:cNvSpPr/>
          <p:nvPr/>
        </p:nvSpPr>
        <p:spPr>
          <a:xfrm>
            <a:off x="7213282" y="8142684"/>
            <a:ext cx="203716" cy="254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238988" y="8609648"/>
            <a:ext cx="1698188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搜尋新增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5238988" y="8903256"/>
            <a:ext cx="415230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使用「Search User」縮小範圍後批次新增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9662993" y="8066246"/>
            <a:ext cx="4423886" cy="407551"/>
          </a:xfrm>
          <a:prstGeom prst="roundRect">
            <a:avLst>
              <a:gd name="adj" fmla="val 48003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4"/>
          <p:cNvSpPr/>
          <p:nvPr/>
        </p:nvSpPr>
        <p:spPr>
          <a:xfrm>
            <a:off x="11773019" y="8142684"/>
            <a:ext cx="203716" cy="254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9798844" y="8609648"/>
            <a:ext cx="1698188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單一新增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9798844" y="8903256"/>
            <a:ext cx="415218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搜尋特定同事後直接點擊「Add」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53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民主授權機制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1626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QIS 採用創新的「民主授權程序」，無需透過系統管理員即可完成授權。使用者可以透過自主方式獲得專案存取權限，大幅提升授權效率與彈性。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57048"/>
            <a:ext cx="6521410" cy="7937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2148" y="59491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方式一：授權申請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992148" y="637841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查看未授權專案清單（不含詳細資訊），向專案建立者發送「授權請求」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957048"/>
            <a:ext cx="6521410" cy="7937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13558" y="59491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方式二：自我授權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513558" y="6378416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啟用 Self-Authorization 權限的使用者，可直接新增所選專案，系統自動通知建立者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6423"/>
            <a:ext cx="51414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KA5 未授權報價單查詢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82415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此功能根據使用者是否具備自我授權權限，提供兩種不同的操作流程。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364938"/>
            <a:ext cx="7556421" cy="2379940"/>
          </a:xfrm>
          <a:prstGeom prst="roundRect">
            <a:avLst>
              <a:gd name="adj" fmla="val 750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816650" y="2387798"/>
            <a:ext cx="793790" cy="2334220"/>
          </a:xfrm>
          <a:prstGeom prst="roundRect">
            <a:avLst>
              <a:gd name="adj" fmla="val 19047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847" y="3406021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8798" y="25861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具備自我授權權限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808798" y="3015377"/>
            <a:ext cx="63201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查看所有未授權專案清單與統計資訊（例：Total: 11919 || Authorized: 69 || Unauthorized: 11850）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1808798" y="3769519"/>
            <a:ext cx="63201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勾選欲授權的專案，點擊「Add Selected Quotations」即可完成授權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1808798" y="4206121"/>
            <a:ext cx="63201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系統自動通知專案建立者，並記錄於 user_Project 連接表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793790" y="4943237"/>
            <a:ext cx="7556421" cy="2379940"/>
          </a:xfrm>
          <a:prstGeom prst="roundRect">
            <a:avLst>
              <a:gd name="adj" fmla="val 750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Shape 9"/>
          <p:cNvSpPr/>
          <p:nvPr/>
        </p:nvSpPr>
        <p:spPr>
          <a:xfrm>
            <a:off x="816650" y="4966097"/>
            <a:ext cx="793790" cy="2334220"/>
          </a:xfrm>
          <a:prstGeom prst="roundRect">
            <a:avLst>
              <a:gd name="adj" fmla="val 19047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847" y="5984319"/>
            <a:ext cx="297656" cy="29765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808798" y="51644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不具備自我授權權限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1808798" y="5593675"/>
            <a:ext cx="63201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查看所有未授權專案清單與統計資訊（例：Total: 11919 || Authorized: 287 || Unauthorized: 11632）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1808798" y="6347817"/>
            <a:ext cx="63201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勾選欲申請的專案，點擊「Send Authorization Request」發送授權請求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1808798" y="6784419"/>
            <a:ext cx="63201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郵件發送至各專案建立者，待建立者批准後完成授權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4676061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KA1a 角色授權管理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功能說明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48070" y="2045375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此功能專為 QIS 系統管理員設計，用於設定具備「自我授權」權限的使用者。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2531507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操作流程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48070" y="3010733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Font typeface="+mj-lt"/>
              <a:buAutoNum type="arabicPeriod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同事提交資訊需求單申請自我授權權限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3375303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Font typeface="+mj-lt"/>
              <a:buAutoNum type="arabicPeriod" startAt="2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系統管理員使用 [QISSelfAuthorize] KA1a 功能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8070" y="373987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Font typeface="+mj-lt"/>
              <a:buAutoNum type="arabicPeriod" startAt="3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將特定同事設定為自我授權使用者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8070" y="410444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Font typeface="+mj-lt"/>
              <a:buAutoNum type="arabicPeriod" startAt="4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使用者即可直接授權未授權專案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8070" y="4571881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highlight>
                  <a:srgbClr val="E5F9F2"/>
                </a:highlight>
                <a:latin typeface="Geist" pitchFamily="34" charset="0"/>
                <a:ea typeface="Geist" pitchFamily="34" charset="-122"/>
                <a:cs typeface="Geist" pitchFamily="34" charset="-120"/>
              </a:rPr>
              <a:t>注意：此功能不應頻繁使用，僅限必要時由管理員執行</a:t>
            </a:r>
            <a:endParaRPr lang="en-US" sz="14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9104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KA3 報價單批次授權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0877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此模組專為 QIS 系統管理員設計，提供批次授權與移除授權的完整功能。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49560"/>
            <a:ext cx="7556421" cy="1595318"/>
          </a:xfrm>
          <a:prstGeom prst="roundRect">
            <a:avLst>
              <a:gd name="adj" fmla="val 11197"/>
            </a:avLst>
          </a:prstGeom>
          <a:solidFill>
            <a:srgbClr val="006747"/>
          </a:solidFill>
          <a:ln w="7620">
            <a:solidFill>
              <a:srgbClr val="198060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Text 3"/>
          <p:cNvSpPr/>
          <p:nvPr/>
        </p:nvSpPr>
        <p:spPr>
          <a:xfrm>
            <a:off x="6486168" y="33555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批次授權功能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784759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步驟一：</a:t>
            </a: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選擇特定使用者 &gt;&gt; 未授權，顯示該使用者所有未授權專案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486168" y="4221361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步驟二：</a:t>
            </a: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勾選欲授權的專案，點擊「Add Selected Projects」完成授權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280190" y="4943237"/>
            <a:ext cx="7556421" cy="1595318"/>
          </a:xfrm>
          <a:prstGeom prst="roundRect">
            <a:avLst>
              <a:gd name="adj" fmla="val 11197"/>
            </a:avLst>
          </a:prstGeom>
          <a:solidFill>
            <a:srgbClr val="335E23"/>
          </a:solidFill>
          <a:ln w="7620">
            <a:solidFill>
              <a:srgbClr val="4C773C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Text 7"/>
          <p:cNvSpPr/>
          <p:nvPr/>
        </p:nvSpPr>
        <p:spPr>
          <a:xfrm>
            <a:off x="6486168" y="51492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批次移除功能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486168" y="5578435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步驟一：</a:t>
            </a: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選擇特定使用者 &gt;&gt; 已授權，顯示該使用者所有已授權專案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486168" y="6015037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步驟二：</a:t>
            </a: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勾選欲移除的專案，點擊「Remove Selected Projects」完成移除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367</Words>
  <Application>Microsoft Office PowerPoint</Application>
  <PresentationFormat>自訂</PresentationFormat>
  <Paragraphs>99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10</vt:i4>
      </vt:variant>
    </vt:vector>
  </HeadingPairs>
  <TitlesOfParts>
    <vt:vector size="18" baseType="lpstr">
      <vt:lpstr>Geist</vt:lpstr>
      <vt:lpstr>Noto Serif SC Light</vt:lpstr>
      <vt:lpstr>Noto Serif SC Bold</vt:lpstr>
      <vt:lpstr>Calibri</vt:lpstr>
      <vt:lpstr>Aptos</vt:lpstr>
      <vt:lpstr>Arial</vt:lpstr>
      <vt:lpstr>Office Theme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陳中成Dale</dc:creator>
  <cp:lastModifiedBy>陳中成Dale</cp:lastModifiedBy>
  <cp:revision>5</cp:revision>
  <dcterms:created xsi:type="dcterms:W3CDTF">2025-12-26T09:45:27Z</dcterms:created>
  <dcterms:modified xsi:type="dcterms:W3CDTF">2025-12-27T09:15:57Z</dcterms:modified>
</cp:coreProperties>
</file>